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64" r:id="rId2"/>
    <p:sldId id="265" r:id="rId3"/>
    <p:sldId id="27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9" r:id="rId12"/>
    <p:sldId id="270" r:id="rId13"/>
    <p:sldId id="272" r:id="rId14"/>
    <p:sldId id="274" r:id="rId15"/>
    <p:sldId id="273" r:id="rId16"/>
    <p:sldId id="267" r:id="rId17"/>
    <p:sldId id="271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35AB3-BA02-4FE7-BF88-477E3B8294F4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F75BB-8EB3-45AE-9E93-9748B5D9D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REVIEW OF MAG UNIFORM STANDARD SPECIFICATIONS FOR PUBLIC WORKS CONSTRUCTION</a:t>
            </a:r>
            <a:r>
              <a:rPr lang="en-US" dirty="0" smtClean="0"/>
              <a:t> 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Outside Right-of-Way Working Group - Sections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F75BB-8EB3-45AE-9E93-9748B5D9D3A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8AEC1C9-C435-4CE8-BEC3-96DB653B776D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442AEDE-AF8E-4FD3-938E-66768405D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C1C9-C435-4CE8-BEC3-96DB653B776D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AEDE-AF8E-4FD3-938E-66768405D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C1C9-C435-4CE8-BEC3-96DB653B776D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AEDE-AF8E-4FD3-938E-66768405D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8AEC1C9-C435-4CE8-BEC3-96DB653B776D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442AEDE-AF8E-4FD3-938E-66768405D9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8AEC1C9-C435-4CE8-BEC3-96DB653B776D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442AEDE-AF8E-4FD3-938E-66768405D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C1C9-C435-4CE8-BEC3-96DB653B776D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AEDE-AF8E-4FD3-938E-66768405D9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C1C9-C435-4CE8-BEC3-96DB653B776D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AEDE-AF8E-4FD3-938E-66768405D9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8AEC1C9-C435-4CE8-BEC3-96DB653B776D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42AEDE-AF8E-4FD3-938E-66768405D9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C1C9-C435-4CE8-BEC3-96DB653B776D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2AEDE-AF8E-4FD3-938E-66768405D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8AEC1C9-C435-4CE8-BEC3-96DB653B776D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442AEDE-AF8E-4FD3-938E-66768405D9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8AEC1C9-C435-4CE8-BEC3-96DB653B776D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42AEDE-AF8E-4FD3-938E-66768405D9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8AEC1C9-C435-4CE8-BEC3-96DB653B776D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442AEDE-AF8E-4FD3-938E-66768405D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/>
          <a:lstStyle/>
          <a:p>
            <a:r>
              <a:rPr lang="en-US" dirty="0" smtClean="0"/>
              <a:t>2010 “Outside ROW Working group”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smtClean="0"/>
              <a:t>What was outdated in MAG</a:t>
            </a:r>
          </a:p>
          <a:p>
            <a:endParaRPr lang="en-US" b="1" i="1" dirty="0" smtClean="0"/>
          </a:p>
          <a:p>
            <a:r>
              <a:rPr lang="en-US" b="1" i="1" dirty="0" smtClean="0"/>
              <a:t>Peter Kandaris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228598"/>
          <a:ext cx="8534400" cy="6488251"/>
        </p:xfrm>
        <a:graphic>
          <a:graphicData uri="http://schemas.openxmlformats.org/drawingml/2006/table">
            <a:tbl>
              <a:tblPr/>
              <a:tblGrid>
                <a:gridCol w="660727"/>
                <a:gridCol w="2174896"/>
                <a:gridCol w="5698777"/>
              </a:tblGrid>
              <a:tr h="20948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Cases for Review by Various Members &amp; Agency Staff </a:t>
                      </a:r>
                      <a:r>
                        <a:rPr lang="en-US" sz="1400" b="0" i="0" u="none" strike="noStrike" dirty="0">
                          <a:latin typeface="Arial"/>
                        </a:rPr>
                        <a:t> (green shading denotes minor revisions</a:t>
                      </a:r>
                      <a:r>
                        <a:rPr lang="en-US" sz="1100" b="0" i="0" u="none" strike="noStrike" dirty="0" smtClean="0">
                          <a:latin typeface="Arial"/>
                        </a:rPr>
                        <a:t>)(2011)</a:t>
                      </a:r>
                      <a:endParaRPr lang="en-US" sz="1100" b="1" i="0" u="none" strike="noStrike" dirty="0">
                        <a:latin typeface="Arial"/>
                      </a:endParaRPr>
                    </a:p>
                  </a:txBody>
                  <a:tcPr marL="7374" marR="7374" marT="7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931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Section</a:t>
                      </a:r>
                    </a:p>
                  </a:txBody>
                  <a:tcPr marL="7374" marR="7374" marT="7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Title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Recommended Action by Outside ROW Working Group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4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350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Removal of Exisitng Improvements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Modify to include utility abandonment/removal requirements.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3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360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Telecommunications Installations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Revise to meet current agency practices and requirements.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3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401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Traffic Control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Revise to meet current agency practices and requirements.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3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430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Landscaping and Planting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Revise to include current practices and innovations (hydroseeding)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4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440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Sprinkler Irrigation System Installation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Revise to include current practices and innovations (drip systems)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4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515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Steel Structures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Revise section to delete references to major structures that fall under building code regulations; section should be for minor steel strucutures only.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793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520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Steel and Aluminum Handrails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Revise to match existing details and current codes/standards.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793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530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Painting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Section is outdated and needs to be revised to meet current industry standards.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4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757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Sprinkler Irrigation Systems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Suggest changing title to "Landscape Irrigation" and update for current materials (drip systems).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4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770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Structural And Rivet Steel, Rivets, Bolts, Pins, And Anchor Bolts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Antiquated specification. Update for current materials.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3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772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Chain Link Fence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Review and change ASTM standards that are out of date.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793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779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Wood Preservatives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Section is outdated and needs to be revised to meet current industry standards.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3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790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Paint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Section is outdated and needs to be revised to meet current industry standards.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3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795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Landscaping Material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Revise to include current materials used by agencies.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31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Detail</a:t>
                      </a:r>
                    </a:p>
                  </a:txBody>
                  <a:tcPr marL="7374" marR="7374" marT="7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Title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Recommended Action by Outside ROW Working Group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131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Street Sign Base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Update to include materials currently used by agencies for street sign supports.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04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135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Steel Guard Rail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Include end attenuation details.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160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Chain Link Fence and Gate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Include options for higher fencing as allowed in Section 420.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4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202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Alley Details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Modify inverted crown alley for access road use; delete unpaved surface or include aggregate or RAP surfacing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040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204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Equipment Crossing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latin typeface="Arial"/>
                        </a:rPr>
                        <a:t>Review to determine if this is still needed. When would it be used?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7772400" cy="990600"/>
          </a:xfrm>
        </p:spPr>
        <p:txBody>
          <a:bodyPr/>
          <a:lstStyle/>
          <a:p>
            <a:r>
              <a:rPr lang="en-US" dirty="0" smtClean="0"/>
              <a:t>Activity Prior to 2010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1600200"/>
            <a:ext cx="5943600" cy="35814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chemeClr val="tx1"/>
                </a:solidFill>
              </a:rPr>
              <a:t>2005:  5 considered,   5 approved</a:t>
            </a: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2006:  9 considered,   8 approved</a:t>
            </a: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2007: 15 considered,   9 approved</a:t>
            </a: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2008: 22 considered, 15 approved</a:t>
            </a: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2009: 16 considered, 13 approved</a:t>
            </a: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2010: 16 considered, 12 approved</a:t>
            </a: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2011: 37 considered, 27 approved</a:t>
            </a: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2012: 20 considered, 17 approved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lang="en-US" b="1" dirty="0" smtClean="0"/>
              <a:t>Asphalt Working Group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2296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2011 major case revisions:</a:t>
            </a:r>
          </a:p>
          <a:p>
            <a:r>
              <a:rPr lang="en-US" dirty="0" smtClean="0"/>
              <a:t>327 Hot in-place recycling</a:t>
            </a:r>
          </a:p>
          <a:p>
            <a:r>
              <a:rPr lang="en-US" dirty="0" smtClean="0"/>
              <a:t>711 paving asphalt binder specifications</a:t>
            </a:r>
          </a:p>
          <a:p>
            <a:r>
              <a:rPr lang="en-US" dirty="0" smtClean="0"/>
              <a:t>332,715 slurry seal</a:t>
            </a:r>
          </a:p>
          <a:p>
            <a:r>
              <a:rPr lang="en-US" dirty="0" smtClean="0"/>
              <a:t>334,718 preservative seal</a:t>
            </a:r>
          </a:p>
          <a:p>
            <a:r>
              <a:rPr lang="en-US" dirty="0" smtClean="0"/>
              <a:t>325, 717 Asphalt Rubber </a:t>
            </a:r>
          </a:p>
          <a:p>
            <a:r>
              <a:rPr lang="en-US" dirty="0" smtClean="0"/>
              <a:t>335 Asphalt Rubber chip</a:t>
            </a:r>
          </a:p>
          <a:p>
            <a:r>
              <a:rPr lang="en-US" dirty="0" smtClean="0"/>
              <a:t>321 placement of asphalt pavement</a:t>
            </a:r>
          </a:p>
          <a:p>
            <a:r>
              <a:rPr lang="en-US" dirty="0" smtClean="0"/>
              <a:t>337 crack sealing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321 changes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Owner/Agency distinction</a:t>
            </a:r>
          </a:p>
          <a:p>
            <a:r>
              <a:rPr lang="en-US" dirty="0" smtClean="0"/>
              <a:t>Compaction issues addressed</a:t>
            </a:r>
          </a:p>
          <a:p>
            <a:r>
              <a:rPr lang="en-US" dirty="0" smtClean="0"/>
              <a:t>Self directed target changes for producers</a:t>
            </a:r>
          </a:p>
          <a:p>
            <a:r>
              <a:rPr lang="en-US" dirty="0" smtClean="0"/>
              <a:t>Void and binder content requirements </a:t>
            </a:r>
          </a:p>
          <a:p>
            <a:r>
              <a:rPr lang="en-US" dirty="0" smtClean="0"/>
              <a:t>Sample frequency depending on project size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337 Crack sealing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Brand new section</a:t>
            </a:r>
          </a:p>
          <a:p>
            <a:r>
              <a:rPr lang="en-US" dirty="0" smtClean="0"/>
              <a:t>Most popular products included</a:t>
            </a:r>
          </a:p>
          <a:p>
            <a:r>
              <a:rPr lang="en-US" dirty="0" smtClean="0"/>
              <a:t>Application very easy to understand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325, 717 Asphalt rubber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Application is in 325 </a:t>
            </a:r>
          </a:p>
          <a:p>
            <a:r>
              <a:rPr lang="en-US" dirty="0" smtClean="0"/>
              <a:t>Binder is in 717 </a:t>
            </a:r>
          </a:p>
          <a:p>
            <a:r>
              <a:rPr lang="en-US" dirty="0" smtClean="0"/>
              <a:t>Both section now reflect current “state of the art” practices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172200" cy="18943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MAG 2012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5003322"/>
            <a:ext cx="5638800" cy="1371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Asphalt Working group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Asphalt Working Group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2012 major case revisions:</a:t>
            </a:r>
          </a:p>
          <a:p>
            <a:pPr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/>
              <a:t>332 protection of uncured surfaces</a:t>
            </a:r>
          </a:p>
          <a:p>
            <a:r>
              <a:rPr lang="en-US" dirty="0" smtClean="0"/>
              <a:t>317 dust control for milling</a:t>
            </a:r>
          </a:p>
          <a:p>
            <a:r>
              <a:rPr lang="en-US" dirty="0" smtClean="0"/>
              <a:t>711 Asphalt Binder spec. added binders, typos</a:t>
            </a:r>
          </a:p>
          <a:p>
            <a:r>
              <a:rPr lang="en-US" dirty="0" smtClean="0"/>
              <a:t>710 added low traffic gyratory spec.</a:t>
            </a:r>
          </a:p>
          <a:p>
            <a:r>
              <a:rPr lang="en-US" dirty="0" smtClean="0"/>
              <a:t>709,710 use of RAP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work and all of the cases are done by industry, City engineers, County engineers, </a:t>
            </a:r>
            <a:r>
              <a:rPr lang="en-US" smtClean="0"/>
              <a:t>MAG engineers.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761999"/>
          <a:ext cx="8458201" cy="5638797"/>
        </p:xfrm>
        <a:graphic>
          <a:graphicData uri="http://schemas.openxmlformats.org/drawingml/2006/table">
            <a:tbl>
              <a:tblPr/>
              <a:tblGrid>
                <a:gridCol w="741879"/>
                <a:gridCol w="1750374"/>
                <a:gridCol w="5965948"/>
              </a:tblGrid>
              <a:tr h="6646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 dirty="0">
                          <a:latin typeface="Arial"/>
                        </a:rPr>
                        <a:t>REVIEW OF MAG UNIFORM STANDARD SPECIFICATIONS FOR PUBLIC WORKS CONSTRUCTION</a:t>
                      </a:r>
                    </a:p>
                  </a:txBody>
                  <a:tcPr marL="2617" marR="2617" marT="2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385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latin typeface="Arial"/>
                      </a:endParaRPr>
                    </a:p>
                  </a:txBody>
                  <a:tcPr marL="2617" marR="2617" marT="2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latin typeface="Arial"/>
                      </a:endParaRPr>
                    </a:p>
                  </a:txBody>
                  <a:tcPr marL="2617" marR="2617" marT="2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latin typeface="Arial"/>
                      </a:endParaRPr>
                    </a:p>
                  </a:txBody>
                  <a:tcPr marL="2617" marR="2617" marT="2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46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300" b="1" i="0" u="none" strike="noStrike">
                          <a:latin typeface="Arial"/>
                        </a:rPr>
                        <a:t>Outside Right-of-Way Working Group - Sections</a:t>
                      </a:r>
                    </a:p>
                  </a:txBody>
                  <a:tcPr marL="2617" marR="2617" marT="2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385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latin typeface="Arial"/>
                      </a:endParaRPr>
                    </a:p>
                  </a:txBody>
                  <a:tcPr marL="2617" marR="2617" marT="2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latin typeface="Arial"/>
                      </a:endParaRPr>
                    </a:p>
                  </a:txBody>
                  <a:tcPr marL="2617" marR="2617" marT="2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latin typeface="Arial"/>
                      </a:endParaRPr>
                    </a:p>
                  </a:txBody>
                  <a:tcPr marL="2617" marR="2617" marT="2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85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Section</a:t>
                      </a:r>
                    </a:p>
                  </a:txBody>
                  <a:tcPr marL="2617" marR="2617" marT="2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Title</a:t>
                      </a:r>
                    </a:p>
                  </a:txBody>
                  <a:tcPr marL="2617" marR="2617" marT="2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Recommended Action</a:t>
                      </a:r>
                    </a:p>
                  </a:txBody>
                  <a:tcPr marL="2617" marR="2617" marT="2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5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225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Watering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Delete this section since it provides minimal technical guidance - mostly general conditions. Modify earthwork and dust control specifications if needed and include general conditions in Section 104.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5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301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Subgrade Preparation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Include a section on geotechnical investigation information; check ASTM references; delete reference to Detail 190 and reference ASTM D4718; clarify subgrade stability below pavements.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309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Lime Slurry Stabilization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Re-write this section to be current with modern methods</a:t>
                      </a:r>
                    </a:p>
                  </a:txBody>
                  <a:tcPr marL="2617" marR="2617" marT="2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310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Untreated Base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Change the title to provide clarity; modify Table 310-1 to make correction of deficiencies applicable to present needs and methods.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311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Soil Cement Base Course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Change the title to indicate cement stabilization of native soil (not ABC); spec needs review and revision to make current with modern methods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313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Bituminous Treated Base Course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Remove from MAG as this proceedure is no longer used.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323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Heater Remix Resurfacing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Remove from MAG ; this section probably does not meet ADEQ air quality regulations.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334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Preservative Seal for Asphalt Concrete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Revise specification for modern seal coats presently used and delete reference to rejuvanating agents that probably do not meet ADEQ air quality regulations.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335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Hot Asphalt-rubber Seal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Either delete or make current with modern methods.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337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Pavement Crack Repair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Suggested new MAG specification to meet current agency practices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5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342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Decorative Pavement Concrete Paving Stone or Brick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Remove material references from this placement specification and place them in their appropriate locations in Part 700.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350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Removal of Exisitng Improvements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Modify to include utility abandonment/removal requirements.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360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Telecommunications Installations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 dirty="0">
                          <a:latin typeface="Arial"/>
                        </a:rPr>
                        <a:t>Revise to meet current agency practices and requirements.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401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Traffic Control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Revise to meet current agency practices and requirements.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410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Precast Safety Curbs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Remove from MAG as this is for outside of ROW locations.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430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Landscaping and Planting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Revise to include current practices and innovations (hydroseeding)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440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Sprinkler Irrigation System Installation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Revise to include current practices and innovations (drip systems)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501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Driving Piles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Delete this section as it is outdated, rarely used and partly a design document.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515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Steel Structures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Revise section to delete references to major structures that fall under building code regulations; section should be for minor steel strucutures only.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520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Steel and Aluminum Handrails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Revise to match existing details and current codes/standards.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8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525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Pneumatically Placed Mortar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Revise to include current practices and correct ACI references/requirements.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530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Painting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Section is outdated and needs to be revised to meet current industry standards.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5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601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Trench Excavation, Backfilling And Compaction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Include a section on geotechnical investigation information.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605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Subdrainage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Antiquated specification. Update for current practices and material placement methods.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621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Corrugated Metal Pipe And Arches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Revise to remove out-of-date practices.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5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630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Tapping Sleeves, Valves And Valve Boxes On Water Lines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Revise to remove specified products - make requirements generic.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640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Precast Concrete Arches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Suggested new MAG specification to meet current agency practices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705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Portland Cement Treated Base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Table 705-1 has an error in the specified -#200 range (blooper case).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709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Recycled Asphalt Pavement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ARPA suggests minor changes to better meet current materials.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715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Slurry Seal Materials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ARPA suggests minor changes to better meet current materials.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719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Recycled Asphalt Concrete - Hot Mixed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ARPA suggests minor changes to better meet current materials.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729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Expansion Joint Material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Materials and ASTM references may be out of date. To be reviewed by the Concrete Working Group.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736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Non-reinforced Concrete Pipe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MAG committee should review to determine if this material is still desired.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751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Gray Iron Pipe and Fittings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Suggested new MAG specification to meet current agency practices.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754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Copper Pipe, Tubing and Fittings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Revise to include Type M copper.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757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Sprinkler Irrigation Systems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Suggest changing title to "Landscape Irrigation" and update for current materials (drip systems).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5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770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Structural And Rivet Steel, Rivets, Bolts, Pins, And Anchor Bolts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Antiquated specification. Update for current materials.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772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Chain Link Fence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Review and change ASTM standards that are out of date.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776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Masonry Mortar and Grout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Section is outdated and needs to be revised to meet current industry standards.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778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Lumber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Section is outdated and needs to be revised to meet current industry standards.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779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Wood Preservatives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Section is outdated and needs to be revised to meet current industry standards.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780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Timber Piles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Delete this section as it is outdated, rarely used and provides little guidance.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781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Steel Piles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Delete this section as it is outdated, rarely used and provides little guidance.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782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Concrete Piles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Delete this section as it is outdated, rarely used and provides little guidance.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785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Steel Castings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Remove from MAG as these materials are no longer used.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786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Bronze Casting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Remove from MAG as these materials are no longer used.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787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Gray Iron Castings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Delete this section; place essential information from 787.3 in existing details referencing gray iron castings.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790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Paint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Section is outdated and needs to be revised to meet current industry standards.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795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 dirty="0">
                          <a:latin typeface="Arial"/>
                        </a:rPr>
                        <a:t>Landscaping Material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 dirty="0">
                          <a:latin typeface="Arial"/>
                        </a:rPr>
                        <a:t>Revise to include current materials used by agencies.</a:t>
                      </a:r>
                    </a:p>
                  </a:txBody>
                  <a:tcPr marL="2617" marR="2617" marT="2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47800" y="304800"/>
            <a:ext cx="4089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Outside “Right of Way” working group list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2" y="228597"/>
          <a:ext cx="8762998" cy="6479194"/>
        </p:xfrm>
        <a:graphic>
          <a:graphicData uri="http://schemas.openxmlformats.org/drawingml/2006/table">
            <a:tbl>
              <a:tblPr/>
              <a:tblGrid>
                <a:gridCol w="768613"/>
                <a:gridCol w="1813449"/>
                <a:gridCol w="6180936"/>
              </a:tblGrid>
              <a:tr h="9886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latin typeface="Arial"/>
                        </a:rPr>
                        <a:t>REVIEW OF MAG UNIFORM STANDARD DETAILS FOR PUBLIC WORKS CONSTRUCTION</a:t>
                      </a:r>
                    </a:p>
                  </a:txBody>
                  <a:tcPr marL="3215" marR="3215" marT="3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03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latin typeface="Arial"/>
                      </a:endParaRPr>
                    </a:p>
                  </a:txBody>
                  <a:tcPr marL="3215" marR="3215" marT="3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latin typeface="Arial"/>
                      </a:endParaRPr>
                    </a:p>
                  </a:txBody>
                  <a:tcPr marL="3215" marR="3215" marT="3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latin typeface="Arial"/>
                      </a:endParaRPr>
                    </a:p>
                  </a:txBody>
                  <a:tcPr marL="3215" marR="3215" marT="3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886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latin typeface="Arial"/>
                        </a:rPr>
                        <a:t>Outside Right-of-Way Working Group -  Details</a:t>
                      </a:r>
                    </a:p>
                  </a:txBody>
                  <a:tcPr marL="3215" marR="3215" marT="3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037"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latin typeface="Arial"/>
                      </a:endParaRPr>
                    </a:p>
                  </a:txBody>
                  <a:tcPr marL="3215" marR="3215" marT="3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latin typeface="Arial"/>
                      </a:endParaRPr>
                    </a:p>
                  </a:txBody>
                  <a:tcPr marL="3215" marR="3215" marT="3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00" b="0" i="0" u="none" strike="noStrike">
                        <a:latin typeface="Arial"/>
                      </a:endParaRPr>
                    </a:p>
                  </a:txBody>
                  <a:tcPr marL="3215" marR="3215" marT="32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37"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Detail</a:t>
                      </a:r>
                    </a:p>
                  </a:txBody>
                  <a:tcPr marL="3215" marR="3215" marT="32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Title</a:t>
                      </a:r>
                    </a:p>
                  </a:txBody>
                  <a:tcPr marL="3215" marR="3215" marT="32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00" b="0" i="0" u="none" strike="noStrike">
                          <a:latin typeface="Arial"/>
                        </a:rPr>
                        <a:t>Recommended Action</a:t>
                      </a:r>
                    </a:p>
                  </a:txBody>
                  <a:tcPr marL="3215" marR="3215" marT="32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131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Street Sign Base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Update to include materials currently used by agencies for street sign supports.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135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Steel Guard Rail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Include end attenuation details.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150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Precast Safety Curb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Delete from ROW standard as these are used outside ROW.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160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Chain Link Fence and Gate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Include options for higher fencing as allowed in Section 420.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1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170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Typical Runway or Taxiway Edge Lighting Detail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Delete from ROW standard. Detail is for work outside of the ROW and may not be current.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1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190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Rock Correction Procedure for Maximum Density Determination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Delete from ROW construction standard. This is a QC testing requirement that can be specified in Section 301 using ASTM D4718.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202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Alley Details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Modify inverted crown alley for access road use; delete unpaved surface or include aggregate or RAP surfacing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204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Equipment Crossing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Review to determine if this is still needed. When would it be used?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210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Residential Speed Hump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Include option for speed table (Tempe design); include a note on drainage impacts.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225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Concrete Pavers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Include colored pavers, textured concrete and formed pavers.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270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Frame &amp; Cover (and Grade Adjustments)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Delete "AND GRADE ADJUSTMENTS" from the Table of Contents title and from the detail subtitle. Prepare a new detail for grade adjustments for overlays.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301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Blocking for Water Gate and Butterfly Valves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Review to determine if a detail is needed for butterfly valves.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302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Joint Restraint with Tie Rods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Change detail to match current methods - use of megalugs or equal.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321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Standard Water Meter Vault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Review to determine if the detail matches current practices.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340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Installing Tapping Sleeves and Valves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Evaluate removing stainless steel option as they are difficult to get water tight.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346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Fire Line Detector Check Valve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Review and determine if this detail belongs in a ROW specification (move to outside ROW standard?).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360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Fire Hydrant Installation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Revise to include standard collar type, add below grade shear collar, include minimum height above grade.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370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Vertical Realignment of Water Mains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Determine if case from a few years ago is still applicable.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380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Thrust Blocks for Water Lines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Revise to show blocks to scale, inlcude options for soil capacities less than 3000 psi.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389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Curb Stop with Valve Box and Cover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Revise to make consistent with current practices.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390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Curb Stop with Flushing Pipes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Revise to make consistent with current practices.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392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Debris Cap Installation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Review to determine if the detail is still used or necessary. This one can probably be deleted.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402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Encased Pipe for Canal Crossing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Recommend deleting the detail since irrigation agency standards supercede MAG on canals.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405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Broken Sewer Line Replacement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Detail appears to apply to only clay pipe. Expand to include more types of sewer pipe.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424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24" and 30" Manhole Frame and Cover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Revise tolerance to allow fabrication in the US.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425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24" Aluminum Manhole Frame and Cover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Recommend deleting the detail as it is rarely (if ever) used.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426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Drop Sewer Connection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Detail needs clarification and to be expanded for more than just clay pipe.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427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Stub Out and Plugs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Modify to include caps, blocking details and mechanical seal.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441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Sewer Cleanout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Modify to include testing requirements and vertical pipe distance.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504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Concrete Block Junction Box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Review to determine if covers are consistent with current practices.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505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Concrete Pipe Collars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Detail needs to be cleaned up and be consistent with current practices.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507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Encased Concrete Pipe (for Shallow Installation)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Method of pipe protection is vague and needs to be better engineered to determine if it really works. Is it really needed or wanted?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524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Storm Drain Lateral Pipe Connections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Review to determine if this belongs in a ROW standard.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550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Spillway Inlet and Outlet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Modify to include grouted riprap option.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729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Expansion Joint Material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Materials and ASTM references may be out of date. To be reviewed by the Concrete Working Group.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345-1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3", 4" and 6" Water Meter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Review - may not be in accordance with current agency practices.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391-1&amp;2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Valve Box Installation and Grade Adjustment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Revise to include use outside pavements and out of ground. Incorporate numerous city supplement options.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0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420-1&amp;2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Precast Concrete Sewer Manhole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Revise to delete reference to propriatary products and include options for overexcavation and recompaction.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502-1&amp;2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>
                          <a:latin typeface="Arial"/>
                        </a:rPr>
                        <a:t>Trash Rack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0" i="0" u="none" strike="noStrike" dirty="0">
                          <a:latin typeface="Arial"/>
                        </a:rPr>
                        <a:t>Revise to make consistent with current practices.</a:t>
                      </a:r>
                    </a:p>
                  </a:txBody>
                  <a:tcPr marL="3215" marR="3215" marT="3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609600"/>
          <a:ext cx="8686800" cy="5943604"/>
        </p:xfrm>
        <a:graphic>
          <a:graphicData uri="http://schemas.openxmlformats.org/drawingml/2006/table">
            <a:tbl>
              <a:tblPr/>
              <a:tblGrid>
                <a:gridCol w="672526"/>
                <a:gridCol w="2213733"/>
                <a:gridCol w="5800541"/>
              </a:tblGrid>
              <a:tr h="28372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Cases for Removal from MAG Specifications and </a:t>
                      </a:r>
                      <a:r>
                        <a:rPr lang="en-US" sz="1400" b="1" i="0" u="none" strike="noStrike" dirty="0" smtClean="0">
                          <a:latin typeface="Arial"/>
                        </a:rPr>
                        <a:t>Details (2011)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7374" marR="7374" marT="7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30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Section</a:t>
                      </a:r>
                    </a:p>
                  </a:txBody>
                  <a:tcPr marL="7374" marR="7374" marT="7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Arial"/>
                        </a:rPr>
                        <a:t>Title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Recommended Action by Outside ROW Working Group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313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Bituminous Treated Base Course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Delete this section as this proceedure is no longer used.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410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Precast Safety Curbs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Delete this section as this is for outside of ROW locations.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501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Driving Piles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Delete this section as it is outdated, rarely used and partly a design document.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780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Timber Piles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Delete this section as it is outdated, rarely used and provides little guidance.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781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Steel Piles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Delete this section as it is outdated, rarely used and provides little guidance.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782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Concrete Piles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Delete this section as it is outdated, rarely used and provides little guidance.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785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Steel Castings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Delete this detail as these materials are no longer used.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786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Bronze Casting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Delete this detail as these materials are no longer used.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0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Detail</a:t>
                      </a:r>
                    </a:p>
                  </a:txBody>
                  <a:tcPr marL="7374" marR="7374" marT="7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Title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Recommended Action by Outside ROW Working Group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150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Precast Safety Curb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Delete from ROW standard as these are used outside ROW.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9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170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Typical Runway or Taxiway Edge Lighting Detail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Delete from ROW standard. Detail is for work outside of the ROW and may not be current.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402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Encased Pipe for Canal Crossing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Delete this detail since irrigation agency standards supercede MAG on canals.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2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425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24" Aluminum Manhole Frame and Cover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latin typeface="Arial"/>
                        </a:rPr>
                        <a:t>Delete this detail as it is rarely (if ever) used.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609600"/>
          <a:ext cx="7315200" cy="3962399"/>
        </p:xfrm>
        <a:graphic>
          <a:graphicData uri="http://schemas.openxmlformats.org/drawingml/2006/table">
            <a:tbl>
              <a:tblPr/>
              <a:tblGrid>
                <a:gridCol w="566338"/>
                <a:gridCol w="1864196"/>
                <a:gridCol w="4884666"/>
              </a:tblGrid>
              <a:tr h="38140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Cases for Removal from MAG Specifications and Details - Minor Changes Needed in Other </a:t>
                      </a:r>
                      <a:r>
                        <a:rPr lang="en-US" sz="1200" b="1" i="0" u="none" strike="noStrike" dirty="0" smtClean="0">
                          <a:latin typeface="Arial"/>
                        </a:rPr>
                        <a:t>Standards/Details (2011)</a:t>
                      </a:r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marL="7374" marR="7374" marT="7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854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Section</a:t>
                      </a:r>
                    </a:p>
                  </a:txBody>
                  <a:tcPr marL="7374" marR="7374" marT="7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Title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Recommended Action by Outside ROW Working Group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6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225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Watering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Delete this section since it provides minimal technical guidance - mostly general conditions. Modify earthwork and dust control specifications if needed and include general conditions in Section 104.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6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787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Gray Iron Castings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Delete this section; place essential information from 787.3 in existing details referencing gray iron castings.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54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Detail</a:t>
                      </a:r>
                    </a:p>
                  </a:txBody>
                  <a:tcPr marL="7374" marR="7374" marT="7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Title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Recommended Action by Outside ROW Working Group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6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190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Rock Correction Procedure for Maximum Density Determination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latin typeface="Arial"/>
                        </a:rPr>
                        <a:t>Delete from ROW construction standard. This is a QC testing requirement that can be specified in Section 301 using ASTM D4718.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304798"/>
          <a:ext cx="7239000" cy="5335556"/>
        </p:xfrm>
        <a:graphic>
          <a:graphicData uri="http://schemas.openxmlformats.org/drawingml/2006/table">
            <a:tbl>
              <a:tblPr/>
              <a:tblGrid>
                <a:gridCol w="560438"/>
                <a:gridCol w="1844778"/>
                <a:gridCol w="4833784"/>
              </a:tblGrid>
              <a:tr h="53340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Cases for Review by Concrete Working Group</a:t>
                      </a:r>
                      <a:r>
                        <a:rPr lang="en-US" sz="1400" b="0" i="0" u="none" strike="noStrike" dirty="0"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Arial"/>
                        </a:rPr>
                        <a:t>(2011)(green </a:t>
                      </a:r>
                      <a:r>
                        <a:rPr lang="en-US" sz="1400" b="0" i="0" u="none" strike="noStrike" dirty="0">
                          <a:latin typeface="Arial"/>
                        </a:rPr>
                        <a:t>shading denotes minor revisions)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7374" marR="7374" marT="7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593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Section</a:t>
                      </a:r>
                    </a:p>
                  </a:txBody>
                  <a:tcPr marL="7374" marR="7374" marT="7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Title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Recommended Action by Outside ROW Working Group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6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342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Decorative Pavement Concrete Paving Stone or Brick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Remove material references from this placement specification and place them in their appropriate locations in Part 700.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5059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525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Pneumatically Placed Mortar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Revise to include current practices and correct ACI references/requirements.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9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640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Precast Concrete Arches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Suggested new MAG specification to meet current agency practices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0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776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Masonry Mortar and Grout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Section is outdated and needs to be revised to meet current industry standards.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93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Detail</a:t>
                      </a:r>
                    </a:p>
                  </a:txBody>
                  <a:tcPr marL="7374" marR="7374" marT="7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Title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Recommended Action by Outside ROW Working Group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9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225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Concrete Pavers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Include colored pavers, textured concrete and formed pavers.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9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550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Spillway Inlet and Outlet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Modify to include grouted riprap option.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5059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729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Expansion Joint Material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latin typeface="Arial"/>
                        </a:rPr>
                        <a:t>Materials and ASTM references may be out of date.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228600"/>
          <a:ext cx="7467600" cy="5106502"/>
        </p:xfrm>
        <a:graphic>
          <a:graphicData uri="http://schemas.openxmlformats.org/drawingml/2006/table">
            <a:tbl>
              <a:tblPr/>
              <a:tblGrid>
                <a:gridCol w="578136"/>
                <a:gridCol w="1903034"/>
                <a:gridCol w="4986430"/>
              </a:tblGrid>
              <a:tr h="6096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Cases for Review by Asphalt Working Group</a:t>
                      </a:r>
                      <a:r>
                        <a:rPr lang="en-US" sz="1400" b="0" i="0" u="none" strike="noStrike" dirty="0">
                          <a:latin typeface="Arial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Arial"/>
                        </a:rPr>
                        <a:t>(2011) </a:t>
                      </a:r>
                      <a:r>
                        <a:rPr lang="en-US" sz="1400" b="0" i="0" u="none" strike="noStrike" dirty="0">
                          <a:latin typeface="Arial"/>
                        </a:rPr>
                        <a:t>(green shading denotes minor revisions)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7374" marR="7374" marT="7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65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Section</a:t>
                      </a:r>
                    </a:p>
                  </a:txBody>
                  <a:tcPr marL="7374" marR="7374" marT="7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Title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Recommended Action by Outside ROW Working Group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5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323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Heater Remix Resurfacing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Revise to make current with new practices and in line with air regulations.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9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334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Preservative Seal for Asphalt Concrete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Revise specification for modern seal coats presently used and delete reference to rejuvanating agents that probably do not meet ADEQ air quality regulations.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5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335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Hot Asphalt-rubber Seal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Either delete or make current with modern methods.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5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337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Pavement Crack Repair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Suggested new MAG specification to meet current agency practices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5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709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Recycled Asphalt Pavement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Minor changes needed to better meet current materials.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5065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715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Slurry Seal Materials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Minor changes needed to better meet current materials.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7386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719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Recycled Asphalt Concrete - Hot Mixed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latin typeface="Arial"/>
                        </a:rPr>
                        <a:t>Minor changes needed to better meet current materials.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152405"/>
          <a:ext cx="8763000" cy="6482682"/>
        </p:xfrm>
        <a:graphic>
          <a:graphicData uri="http://schemas.openxmlformats.org/drawingml/2006/table">
            <a:tbl>
              <a:tblPr/>
              <a:tblGrid>
                <a:gridCol w="678426"/>
                <a:gridCol w="2233153"/>
                <a:gridCol w="5851421"/>
              </a:tblGrid>
              <a:tr h="18508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Cases for Review by Sewer &amp; Water Working Group 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 (green shading denotes minor revisions</a:t>
                      </a:r>
                      <a:r>
                        <a:rPr lang="en-US" sz="1200" b="0" i="0" u="none" strike="noStrike" dirty="0" smtClean="0">
                          <a:latin typeface="Arial"/>
                        </a:rPr>
                        <a:t>) (2011)</a:t>
                      </a:r>
                      <a:endParaRPr lang="en-US" sz="1200" b="1" i="0" u="none" strike="noStrike" dirty="0">
                        <a:latin typeface="Arial"/>
                      </a:endParaRPr>
                    </a:p>
                  </a:txBody>
                  <a:tcPr marL="4506" marR="4506" marT="450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877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latin typeface="Arial"/>
                        </a:rPr>
                        <a:t>Section</a:t>
                      </a:r>
                    </a:p>
                  </a:txBody>
                  <a:tcPr marL="4506" marR="4506" marT="450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latin typeface="Arial"/>
                        </a:rPr>
                        <a:t>Title</a:t>
                      </a:r>
                    </a:p>
                  </a:txBody>
                  <a:tcPr marL="4506" marR="4506" marT="4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latin typeface="Arial"/>
                        </a:rPr>
                        <a:t>Recommended Action by Outside ROW Working Group</a:t>
                      </a:r>
                    </a:p>
                  </a:txBody>
                  <a:tcPr marL="4506" marR="4506" marT="4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630</a:t>
                      </a:r>
                    </a:p>
                  </a:txBody>
                  <a:tcPr marL="4506" marR="4506" marT="4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Tapping Sleeves, Valves And Valve Boxes On Water Lines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Revise to remove specified products - make requirements generic.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0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640</a:t>
                      </a:r>
                    </a:p>
                  </a:txBody>
                  <a:tcPr marL="4506" marR="4506" marT="4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Precast Concrete Arches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Suggested new MAG specification to meet current agency practices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7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736</a:t>
                      </a:r>
                    </a:p>
                  </a:txBody>
                  <a:tcPr marL="4506" marR="4506" marT="4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Non-reinforced Concrete Pipe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Review to determine if this material is still desired.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687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751</a:t>
                      </a:r>
                    </a:p>
                  </a:txBody>
                  <a:tcPr marL="4506" marR="4506" marT="4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Gray Iron Pipe and Fittings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Suggested new MAG specification to meet current agency practices.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7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754</a:t>
                      </a:r>
                    </a:p>
                  </a:txBody>
                  <a:tcPr marL="4506" marR="4506" marT="4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Copper Pipe, Tubing and Fittings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Revise to include Type M copper.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6877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latin typeface="Arial"/>
                        </a:rPr>
                        <a:t>Detail</a:t>
                      </a:r>
                    </a:p>
                  </a:txBody>
                  <a:tcPr marL="4506" marR="4506" marT="450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latin typeface="Arial"/>
                        </a:rPr>
                        <a:t>Title</a:t>
                      </a:r>
                    </a:p>
                  </a:txBody>
                  <a:tcPr marL="4506" marR="4506" marT="4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latin typeface="Arial"/>
                        </a:rPr>
                        <a:t>Recommended Action by Outside ROW Working Group</a:t>
                      </a:r>
                    </a:p>
                  </a:txBody>
                  <a:tcPr marL="4506" marR="4506" marT="45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301</a:t>
                      </a:r>
                    </a:p>
                  </a:txBody>
                  <a:tcPr marL="4506" marR="4506" marT="4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Blocking for Water Gate and Butterfly Valves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Review to determine if a detail is needed for butterfly valves.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687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302</a:t>
                      </a:r>
                    </a:p>
                  </a:txBody>
                  <a:tcPr marL="4506" marR="4506" marT="4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Joint Restraint with Tie Rods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Change detail to match current methods - use of megalugs or equal.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7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321</a:t>
                      </a:r>
                    </a:p>
                  </a:txBody>
                  <a:tcPr marL="4506" marR="4506" marT="4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Standard Water Meter Vault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Review to determine if the detail matches current practices.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448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340</a:t>
                      </a:r>
                    </a:p>
                  </a:txBody>
                  <a:tcPr marL="4506" marR="4506" marT="4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Installing Tapping Sleeves and Valves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Evaluate removing stainless steel option as they are difficult to get water tight.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448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346</a:t>
                      </a:r>
                    </a:p>
                  </a:txBody>
                  <a:tcPr marL="4506" marR="4506" marT="4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Fire Line Detector Check Valve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Review and determine if this detail belongs in a ROW specification (move to outside ROW standard?).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448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360</a:t>
                      </a:r>
                    </a:p>
                  </a:txBody>
                  <a:tcPr marL="4506" marR="4506" marT="4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Fire Hydrant Installation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Revise to include standard collar type, add below grade shear collar, include minimum height above grade.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370</a:t>
                      </a:r>
                    </a:p>
                  </a:txBody>
                  <a:tcPr marL="4506" marR="4506" marT="4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Vertical Realignment of Water Mains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Determine if case from a few years ago is still applicable.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7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380</a:t>
                      </a:r>
                    </a:p>
                  </a:txBody>
                  <a:tcPr marL="4506" marR="4506" marT="4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Thrust Blocks for Water Lines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Revise to show blocks to scale, inlcude options for soil capacities less than 3000 psi.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389</a:t>
                      </a:r>
                    </a:p>
                  </a:txBody>
                  <a:tcPr marL="4506" marR="4506" marT="4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Curb Stop with Valve Box and Cover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Revise to make consistent with current practices.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7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390</a:t>
                      </a:r>
                    </a:p>
                  </a:txBody>
                  <a:tcPr marL="4506" marR="4506" marT="4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Curb Stop with Flushing Pipes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Revise to make consistent with current practices.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392</a:t>
                      </a:r>
                    </a:p>
                  </a:txBody>
                  <a:tcPr marL="4506" marR="4506" marT="4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Debris Cap Installation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Review to determine if the detail is still used or necessary. This one can probably be deleted.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687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405</a:t>
                      </a:r>
                    </a:p>
                  </a:txBody>
                  <a:tcPr marL="4506" marR="4506" marT="4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Broken Sewer Line Replacement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Detail appears to apply to only clay pipe. Expand to include more types of sewer pipe.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424</a:t>
                      </a:r>
                    </a:p>
                  </a:txBody>
                  <a:tcPr marL="4506" marR="4506" marT="4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24" and 30" Manhole Frame and Cover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Revise tolerance to allow fabrication in the US.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7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426</a:t>
                      </a:r>
                    </a:p>
                  </a:txBody>
                  <a:tcPr marL="4506" marR="4506" marT="4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Drop Sewer Connection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Detail needs clarification and to be expanded for more than just clay pipe.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7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427</a:t>
                      </a:r>
                    </a:p>
                  </a:txBody>
                  <a:tcPr marL="4506" marR="4506" marT="4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Stub Out and Plugs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Modify to include caps, blocking details and mechanical seal.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7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441</a:t>
                      </a:r>
                    </a:p>
                  </a:txBody>
                  <a:tcPr marL="4506" marR="4506" marT="4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Sewer Cleanout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Modify to include testing requirements and vertical pipe distance.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7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504</a:t>
                      </a:r>
                    </a:p>
                  </a:txBody>
                  <a:tcPr marL="4506" marR="4506" marT="4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Concrete Block Junction Box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Review to determine if covers are consistent with current practices.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687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505</a:t>
                      </a:r>
                    </a:p>
                  </a:txBody>
                  <a:tcPr marL="4506" marR="4506" marT="4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Concrete Pipe Collars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Detail needs to be cleaned up and be consistent with current practices.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507</a:t>
                      </a:r>
                    </a:p>
                  </a:txBody>
                  <a:tcPr marL="4506" marR="4506" marT="4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Encased Concrete Pipe (for Shallow Installation)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Method of pipe protection is vague and needs to be better engineered to determine if it really works. Is it really needed or wanted?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448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524</a:t>
                      </a:r>
                    </a:p>
                  </a:txBody>
                  <a:tcPr marL="4506" marR="4506" marT="4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Storm Drain Lateral Pipe Connections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Review to determine if this belongs in a ROW standard.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687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345-1</a:t>
                      </a:r>
                    </a:p>
                  </a:txBody>
                  <a:tcPr marL="4506" marR="4506" marT="4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3", 4" and 6" Water Meter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Review - may not be in accordance with current agency practices.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448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391-1&amp;2</a:t>
                      </a:r>
                    </a:p>
                  </a:txBody>
                  <a:tcPr marL="4506" marR="4506" marT="4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Valve Box Installation and Grade Adjustment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Revise to include use outside pavements and out of ground. Incorporate numerous city supplement options.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99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420-1&amp;2</a:t>
                      </a:r>
                    </a:p>
                  </a:txBody>
                  <a:tcPr marL="4506" marR="4506" marT="4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Precast Concrete Sewer Manhole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Revise to delete reference to propriatary products and include options for overexcavation and recompaction.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7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502-1&amp;2</a:t>
                      </a:r>
                    </a:p>
                  </a:txBody>
                  <a:tcPr marL="4506" marR="4506" marT="45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latin typeface="Arial"/>
                        </a:rPr>
                        <a:t>Trash Rack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 dirty="0">
                          <a:latin typeface="Arial"/>
                        </a:rPr>
                        <a:t>Revise to make consistent with current practices.</a:t>
                      </a:r>
                    </a:p>
                  </a:txBody>
                  <a:tcPr marL="4506" marR="4506" marT="45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381002"/>
          <a:ext cx="8686800" cy="5943597"/>
        </p:xfrm>
        <a:graphic>
          <a:graphicData uri="http://schemas.openxmlformats.org/drawingml/2006/table">
            <a:tbl>
              <a:tblPr/>
              <a:tblGrid>
                <a:gridCol w="672526"/>
                <a:gridCol w="2213733"/>
                <a:gridCol w="5800541"/>
              </a:tblGrid>
              <a:tr h="31727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Cases for Review by Materials Working Group (new) </a:t>
                      </a:r>
                      <a:r>
                        <a:rPr lang="en-US" sz="1400" b="0" i="0" u="none" strike="noStrike" dirty="0">
                          <a:latin typeface="Arial"/>
                        </a:rPr>
                        <a:t> (green shading denotes minor revisions</a:t>
                      </a:r>
                      <a:r>
                        <a:rPr lang="en-US" sz="1400" b="0" i="0" u="none" strike="noStrike" dirty="0" smtClean="0">
                          <a:latin typeface="Arial"/>
                        </a:rPr>
                        <a:t>) (2011)</a:t>
                      </a:r>
                      <a:endParaRPr lang="en-US" sz="1400" b="1" i="0" u="none" strike="noStrike" dirty="0">
                        <a:latin typeface="Arial"/>
                      </a:endParaRPr>
                    </a:p>
                  </a:txBody>
                  <a:tcPr marL="7374" marR="7374" marT="73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303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Section</a:t>
                      </a:r>
                    </a:p>
                  </a:txBody>
                  <a:tcPr marL="7374" marR="7374" marT="7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Title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Recommended Action by Outside ROW Working Group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89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301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Subgrade Preparation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Include a section on geotechnical investigation information; check ASTM references; delete reference to Detail 190 and reference ASTM D4718; clarify subgrade stability below pavements.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4230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309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Lime Slurry Stabilization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Re-write this section to be current with modern methods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4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310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Untreated Base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Change the title to provide clarity; modify Table 310-1 to make correction of deficiencies applicable to present needs and methods.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6004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311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Soil Cement Base Course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Change the title to indicate cement stabilization of native soil (not ABC); spec needs review and revision to make current with modern methods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6004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601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Trench Excavation, Backfilling And Compaction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Include a section on geotechnical investigation information.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4230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605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Subdrainage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Antiquated specification. Update for current practices and material placement methods.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9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621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Corrugated Metal Pipe And Arches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Revise to remove out-of-date practices.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03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Detail</a:t>
                      </a:r>
                    </a:p>
                  </a:txBody>
                  <a:tcPr marL="7374" marR="7374" marT="73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Title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Recommended Action by Outside ROW Working Group</a:t>
                      </a:r>
                    </a:p>
                  </a:txBody>
                  <a:tcPr marL="7374" marR="7374" marT="73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9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270</a:t>
                      </a:r>
                    </a:p>
                  </a:txBody>
                  <a:tcPr marL="7374" marR="7374" marT="7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latin typeface="Arial"/>
                        </a:rPr>
                        <a:t>Frame &amp; Cover (and Grade Adjustments)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latin typeface="Arial"/>
                        </a:rPr>
                        <a:t>Delete "AND GRADE ADJUSTMENTS" from the Table of Contents title and from the detail subtitle. Prepare a new detail for grade adjustments for overlays.</a:t>
                      </a:r>
                    </a:p>
                  </a:txBody>
                  <a:tcPr marL="7374" marR="7374" marT="73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125</TotalTime>
  <Words>3742</Words>
  <Application>Microsoft Office PowerPoint</Application>
  <PresentationFormat>On-screen Show (4:3)</PresentationFormat>
  <Paragraphs>627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Oriel</vt:lpstr>
      <vt:lpstr>2010 “Outside ROW Working group”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Activity Prior to 2010</vt:lpstr>
      <vt:lpstr>Asphalt Working Group</vt:lpstr>
      <vt:lpstr>321 changes </vt:lpstr>
      <vt:lpstr>337 Crack sealing specification</vt:lpstr>
      <vt:lpstr>325, 717 Asphalt rubber</vt:lpstr>
      <vt:lpstr>MAG 2012</vt:lpstr>
      <vt:lpstr>Asphalt Working Group</vt:lpstr>
      <vt:lpstr>Thank you!</vt:lpstr>
    </vt:vector>
  </TitlesOfParts>
  <Company>Valero Energy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Maricopa Association of Governments </dc:title>
  <dc:creator>LXQRFB</dc:creator>
  <cp:lastModifiedBy>LXQRFB</cp:lastModifiedBy>
  <cp:revision>19</cp:revision>
  <dcterms:created xsi:type="dcterms:W3CDTF">2012-09-28T15:34:57Z</dcterms:created>
  <dcterms:modified xsi:type="dcterms:W3CDTF">2012-10-19T16:08:47Z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